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69" r:id="rId3"/>
    <p:sldId id="370" r:id="rId4"/>
    <p:sldId id="371" r:id="rId5"/>
    <p:sldId id="374" r:id="rId6"/>
    <p:sldId id="378" r:id="rId7"/>
    <p:sldId id="375" r:id="rId8"/>
    <p:sldId id="372" r:id="rId9"/>
    <p:sldId id="336" r:id="rId10"/>
    <p:sldId id="354" r:id="rId11"/>
    <p:sldId id="367" r:id="rId12"/>
    <p:sldId id="379" r:id="rId13"/>
    <p:sldId id="3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0773-CC40-4A95-8DB5-7E4B974EB68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620C-CB2D-4143-859E-B4CE7B81C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6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7DA677A-44FD-45CA-B883-D1D50F72F423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176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让大家自己用三个关键词写下对留守儿童的印象。不展开</a:t>
            </a: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楷体" pitchFamily="49" charset="-122"/>
              </a:defRPr>
            </a:lvl9pPr>
          </a:lstStyle>
          <a:p>
            <a:fld id="{F7D5B5E5-D7DC-4D93-84F2-047AF9F8EE9C}" type="slidenum">
              <a:rPr lang="zh-CN" altLang="en-US" sz="1200" smtClean="0">
                <a:ea typeface="宋体" charset="-122"/>
              </a:rPr>
              <a:pPr/>
              <a:t>6</a:t>
            </a:fld>
            <a:endParaRPr lang="en-US" altLang="zh-CN" sz="1200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2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73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0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5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3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6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9F3F-1536-434C-9DF2-95E8C856747C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DE6F-91EE-4F21-B16F-3E8A0A37B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内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52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0"/>
          <p:cNvSpPr>
            <a:spLocks noGrp="1"/>
          </p:cNvSpPr>
          <p:nvPr>
            <p:ph type="ctrTitle"/>
          </p:nvPr>
        </p:nvSpPr>
        <p:spPr>
          <a:xfrm>
            <a:off x="0" y="2420441"/>
            <a:ext cx="9144000" cy="129659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蓝信封书信陪伴项目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项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目效果评估与机理研究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7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" name="副标题 11"/>
          <p:cNvSpPr>
            <a:spLocks noGrp="1"/>
          </p:cNvSpPr>
          <p:nvPr>
            <p:ph type="subTitle" idx="1"/>
          </p:nvPr>
        </p:nvSpPr>
        <p:spPr>
          <a:xfrm>
            <a:off x="2483768" y="4221088"/>
            <a:ext cx="4536504" cy="230425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50000"/>
              </a:lnSpc>
            </a:pPr>
            <a:endParaRPr lang="en-US" altLang="zh-CN" sz="2500" dirty="0" smtClean="0">
              <a:solidFill>
                <a:schemeClr val="tx1"/>
              </a:solidFill>
              <a:latin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500" dirty="0" smtClean="0">
                <a:solidFill>
                  <a:schemeClr val="tx1"/>
                </a:solidFill>
                <a:latin typeface="+mn-ea"/>
              </a:rPr>
              <a:t>周文华 博士研究生 蓝信封总干事</a:t>
            </a:r>
            <a:r>
              <a:rPr lang="en-US" altLang="zh-CN" sz="2500" dirty="0" smtClean="0">
                <a:solidFill>
                  <a:schemeClr val="tx1"/>
                </a:solidFill>
                <a:latin typeface="+mn-ea"/>
              </a:rPr>
              <a:t>&amp;</a:t>
            </a:r>
            <a:r>
              <a:rPr lang="zh-CN" altLang="en-US" sz="2500" dirty="0" smtClean="0">
                <a:solidFill>
                  <a:schemeClr val="tx1"/>
                </a:solidFill>
                <a:latin typeface="+mn-ea"/>
              </a:rPr>
              <a:t>创始人</a:t>
            </a:r>
            <a:endParaRPr lang="en-US" altLang="zh-CN" sz="2500" dirty="0" smtClean="0">
              <a:solidFill>
                <a:schemeClr val="tx1"/>
              </a:solidFill>
              <a:latin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500" dirty="0" smtClean="0">
                <a:solidFill>
                  <a:schemeClr val="tx1"/>
                </a:solidFill>
                <a:latin typeface="+mn-ea"/>
              </a:rPr>
              <a:t>周  晖 副教授     中山大学心理系</a:t>
            </a:r>
            <a:endParaRPr lang="en-US" altLang="zh-CN" sz="2500" dirty="0" smtClean="0">
              <a:solidFill>
                <a:schemeClr val="tx1"/>
              </a:solidFill>
              <a:latin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500" dirty="0" smtClean="0">
                <a:solidFill>
                  <a:schemeClr val="tx1"/>
                </a:solidFill>
                <a:latin typeface="+mn-ea"/>
              </a:rPr>
              <a:t>陈香君 博  士     华南师范大学社会工作系</a:t>
            </a:r>
            <a:endParaRPr lang="en-US" altLang="zh-CN" sz="2500" dirty="0" smtClean="0">
              <a:solidFill>
                <a:schemeClr val="tx1"/>
              </a:solidFill>
              <a:latin typeface="+mn-ea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5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蓝信封留守儿童关爱中心</a:t>
            </a:r>
            <a:endParaRPr lang="en-US" altLang="zh-CN" sz="28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16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zh-CN" altLang="zh-CN" sz="2000" dirty="0"/>
          </a:p>
          <a:p>
            <a:r>
              <a:rPr lang="zh-CN" altLang="en-US" sz="2000" b="1" dirty="0"/>
              <a:t>研究论</a:t>
            </a:r>
            <a:r>
              <a:rPr lang="zh-CN" altLang="en-US" sz="2000" b="1" dirty="0" smtClean="0"/>
              <a:t>文一</a:t>
            </a:r>
            <a:r>
              <a:rPr lang="zh-CN" altLang="zh-CN" sz="2000" b="1" dirty="0" smtClean="0"/>
              <a:t>：</a:t>
            </a:r>
            <a:r>
              <a:rPr lang="zh-CN" altLang="zh-CN" sz="2000" b="1" dirty="0"/>
              <a:t>书信陪伴：社会组织参与下的农村留守儿童心理介</a:t>
            </a:r>
            <a:r>
              <a:rPr lang="zh-CN" altLang="zh-CN" sz="2000" b="1" dirty="0" smtClean="0"/>
              <a:t>入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zh-CN" sz="2000" dirty="0" smtClean="0"/>
              <a:t>入</a:t>
            </a:r>
            <a:r>
              <a:rPr lang="zh-CN" altLang="zh-CN" sz="2000" dirty="0"/>
              <a:t>围中国公益蓝皮</a:t>
            </a:r>
            <a:r>
              <a:rPr lang="zh-CN" altLang="zh-CN" sz="2000" dirty="0" smtClean="0"/>
              <a:t>书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2015</a:t>
            </a:r>
            <a:r>
              <a:rPr lang="zh-CN" altLang="zh-CN" sz="2000" dirty="0" smtClean="0"/>
              <a:t>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       </a:t>
            </a:r>
            <a:r>
              <a:rPr lang="zh-CN" altLang="en-US" sz="2000" dirty="0" smtClean="0"/>
              <a:t>由中山大学中国公益慈善研究院编制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b="1" dirty="0"/>
              <a:t>研究论</a:t>
            </a:r>
            <a:r>
              <a:rPr lang="zh-CN" altLang="en-US" sz="2000" b="1" dirty="0" smtClean="0"/>
              <a:t>文二</a:t>
            </a:r>
            <a:r>
              <a:rPr lang="zh-CN" altLang="zh-CN" sz="2000" b="1" dirty="0" smtClean="0"/>
              <a:t>：</a:t>
            </a:r>
            <a:r>
              <a:rPr lang="zh-CN" altLang="zh-CN" sz="2000" b="1" dirty="0"/>
              <a:t>蓝信封志愿者服务模式研究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</a:t>
            </a:r>
            <a:r>
              <a:rPr lang="zh-CN" altLang="zh-CN" sz="2000" dirty="0"/>
              <a:t>教育部人文社会科学研究青年基金项目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</a:t>
            </a:r>
            <a:r>
              <a:rPr lang="zh-CN" altLang="zh-CN" sz="2000" dirty="0"/>
              <a:t>由中山大学社会工作博士主导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</a:t>
            </a:r>
            <a:r>
              <a:rPr lang="zh-CN" altLang="zh-CN" sz="2000" dirty="0"/>
              <a:t>入围团中央四个志愿服务案例库之一，并作为推荐案例</a:t>
            </a:r>
            <a:endParaRPr lang="en-US" altLang="zh-CN" sz="2000" dirty="0"/>
          </a:p>
          <a:p>
            <a:endParaRPr lang="en-US" altLang="zh-CN" sz="2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研究论文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0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zh-CN" altLang="zh-CN" sz="2000" dirty="0"/>
          </a:p>
          <a:p>
            <a:endParaRPr lang="en-US" altLang="zh-CN" sz="2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956376" cy="59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57200" y="146328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endParaRPr lang="zh-CN" altLang="zh-CN" sz="3200" kern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18864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/>
              <a:t>专注于留守心理陪伴的团队</a:t>
            </a:r>
            <a:endParaRPr lang="en-US" altLang="zh-CN" sz="3200" b="1" dirty="0"/>
          </a:p>
        </p:txBody>
      </p:sp>
      <p:sp>
        <p:nvSpPr>
          <p:cNvPr id="5" name="矩形 4"/>
          <p:cNvSpPr/>
          <p:nvPr/>
        </p:nvSpPr>
        <p:spPr>
          <a:xfrm>
            <a:off x="323528" y="1484103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/>
              <a:t>蓝信封全</a:t>
            </a:r>
            <a:r>
              <a:rPr lang="zh-CN" altLang="en-US" sz="2000" b="1" dirty="0" smtClean="0"/>
              <a:t>职</a:t>
            </a:r>
            <a:r>
              <a:rPr lang="en-US" altLang="zh-CN" sz="2000" b="1" dirty="0" smtClean="0"/>
              <a:t>8</a:t>
            </a:r>
            <a:r>
              <a:rPr lang="zh-CN" altLang="en-US" sz="2000" b="1" dirty="0" smtClean="0"/>
              <a:t>人</a:t>
            </a:r>
            <a:r>
              <a:rPr lang="zh-CN" altLang="en-US" sz="2000" b="1" dirty="0" smtClean="0"/>
              <a:t>，其中研发团队有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名全职：</a:t>
            </a:r>
            <a:endParaRPr lang="en-US" altLang="zh-CN" sz="2000" b="1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周</a:t>
            </a:r>
            <a:r>
              <a:rPr lang="zh-CN" altLang="en-US" sz="2000" dirty="0"/>
              <a:t>文</a:t>
            </a:r>
            <a:r>
              <a:rPr lang="zh-CN" altLang="en-US" sz="2000" dirty="0" smtClean="0"/>
              <a:t>华，博</a:t>
            </a:r>
            <a:r>
              <a:rPr lang="zh-CN" altLang="en-US" sz="2000" dirty="0"/>
              <a:t>士研究</a:t>
            </a:r>
            <a:r>
              <a:rPr lang="zh-CN" altLang="en-US" sz="2000" dirty="0" smtClean="0"/>
              <a:t>生   中山大学，任总干事兼研发总监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张</a:t>
            </a:r>
            <a:r>
              <a:rPr lang="zh-CN" altLang="en-US" sz="2000" dirty="0"/>
              <a:t>诗</a:t>
            </a:r>
            <a:r>
              <a:rPr lang="zh-CN" altLang="en-US" sz="2000" dirty="0" smtClean="0"/>
              <a:t>婧，博</a:t>
            </a:r>
            <a:r>
              <a:rPr lang="zh-CN" altLang="en-US" sz="2000" dirty="0"/>
              <a:t>士研究</a:t>
            </a:r>
            <a:r>
              <a:rPr lang="zh-CN" altLang="en-US" sz="2000" dirty="0" smtClean="0"/>
              <a:t>生   美国印第安纳大学，任研发专员 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方</a:t>
            </a:r>
            <a:r>
              <a:rPr lang="zh-CN" altLang="en-US" sz="2000" dirty="0"/>
              <a:t>彩</a:t>
            </a:r>
            <a:r>
              <a:rPr lang="zh-CN" altLang="en-US" sz="2000" dirty="0" smtClean="0"/>
              <a:t>英，硕</a:t>
            </a:r>
            <a:r>
              <a:rPr lang="zh-CN" altLang="en-US" sz="2000" dirty="0"/>
              <a:t>士研究</a:t>
            </a:r>
            <a:r>
              <a:rPr lang="zh-CN" altLang="en-US" sz="2000" dirty="0" smtClean="0"/>
              <a:t>生   中科院心理系 （拥有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年一线咨询经验，二级心理咨询师），任咨询专员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endParaRPr lang="en-US" altLang="zh-CN" sz="2000" dirty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其他全职伙伴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人</a:t>
            </a:r>
            <a:endParaRPr lang="en-US" altLang="zh-CN" sz="2000" dirty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黄</a:t>
            </a:r>
            <a:r>
              <a:rPr lang="zh-CN" altLang="en-US" sz="2000" dirty="0"/>
              <a:t>恬</a:t>
            </a:r>
            <a:r>
              <a:rPr lang="zh-CN" altLang="en-US" sz="2000" dirty="0" smtClean="0"/>
              <a:t>恬，高</a:t>
            </a:r>
            <a:r>
              <a:rPr lang="zh-CN" altLang="en-US" sz="2000" dirty="0"/>
              <a:t>级摄影</a:t>
            </a:r>
            <a:r>
              <a:rPr lang="zh-CN" altLang="en-US" sz="2000" dirty="0" smtClean="0"/>
              <a:t>师，任品牌传播专员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陈     欢 ，来自项目评估机构，任项目运营专员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余伟群 ，三年基金会工作经验，任项目运营专员</a:t>
            </a:r>
            <a:endParaRPr lang="en-US" altLang="zh-CN" sz="20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dirty="0" smtClean="0"/>
              <a:t>陈彩娇 ，蓝</a:t>
            </a:r>
            <a:r>
              <a:rPr lang="zh-CN" altLang="en-US" sz="2000" dirty="0"/>
              <a:t>信</a:t>
            </a:r>
            <a:r>
              <a:rPr lang="zh-CN" altLang="en-US" sz="2000" dirty="0" smtClean="0"/>
              <a:t>封四年老志愿者，任志愿者管理专员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810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0648"/>
            <a:ext cx="8424936" cy="627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/>
              <a:t>致谢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心</a:t>
            </a:r>
            <a:r>
              <a:rPr lang="zh-CN" altLang="zh-CN" dirty="0"/>
              <a:t>理学研</a:t>
            </a:r>
            <a:r>
              <a:rPr lang="zh-CN" altLang="zh-CN" dirty="0" smtClean="0"/>
              <a:t>究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zh-CN" dirty="0" smtClean="0"/>
              <a:t>由</a:t>
            </a:r>
            <a:r>
              <a:rPr lang="zh-CN" altLang="zh-CN" dirty="0"/>
              <a:t>蓝信封与中山大学心理系的团队共同合作（合作伙伴为周晖副教授、黄俊俊同学和郭瑶同学），自</a:t>
            </a:r>
            <a:r>
              <a:rPr lang="en-US" altLang="zh-CN" dirty="0"/>
              <a:t>2013</a:t>
            </a:r>
            <a:r>
              <a:rPr lang="zh-CN" altLang="zh-CN" dirty="0"/>
              <a:t>年至</a:t>
            </a:r>
            <a:r>
              <a:rPr lang="en-US" altLang="zh-CN" dirty="0"/>
              <a:t>2015</a:t>
            </a:r>
            <a:r>
              <a:rPr lang="zh-CN" altLang="zh-CN" dirty="0"/>
              <a:t>年，历时三年完成，产出报告分别为《通信干预与留守儿童适应水平的关系</a:t>
            </a:r>
            <a:r>
              <a:rPr lang="en-US" altLang="zh-CN" dirty="0"/>
              <a:t>-</a:t>
            </a:r>
            <a:r>
              <a:rPr lang="zh-CN" altLang="zh-CN" dirty="0"/>
              <a:t>社会支持的中介作用》和《留守儿童的情绪信赖与主观幸福感：基本心理需要的中介作用》；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部</a:t>
            </a:r>
            <a:r>
              <a:rPr lang="zh-CN" altLang="zh-CN" dirty="0"/>
              <a:t>分案例分</a:t>
            </a:r>
            <a:r>
              <a:rPr lang="zh-CN" altLang="zh-CN" dirty="0" smtClean="0"/>
              <a:t>析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zh-CN" dirty="0" smtClean="0"/>
              <a:t>来</a:t>
            </a:r>
            <a:r>
              <a:rPr lang="zh-CN" altLang="zh-CN" dirty="0"/>
              <a:t>源于已经出版的《中国志愿服务典型项目研究》中的“蓝信封志愿者服务模式研究”一节，由蓝信封提供素材，由中山大学社会工作系的团队完成（合作伙伴分别是雷杰副教授，硕士研究生邓云）；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案</a:t>
            </a:r>
            <a:r>
              <a:rPr lang="zh-CN" altLang="zh-CN" dirty="0"/>
              <a:t>例故事来</a:t>
            </a:r>
            <a:r>
              <a:rPr lang="zh-CN" altLang="zh-CN" dirty="0" smtClean="0"/>
              <a:t>源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源自</a:t>
            </a:r>
            <a:r>
              <a:rPr lang="zh-CN" altLang="zh-CN" dirty="0" smtClean="0"/>
              <a:t>《</a:t>
            </a:r>
            <a:r>
              <a:rPr lang="zh-CN" altLang="zh-CN" dirty="0"/>
              <a:t>中国留守儿童书信访谈录》，由蓝信封骨干志愿者耗时三年联合完成，第一作者陈雨新为中山大学博士研究生，第二作者童顶为美国耶鲁大学博士研究生。</a:t>
            </a:r>
          </a:p>
        </p:txBody>
      </p:sp>
    </p:spTree>
    <p:extLst>
      <p:ext uri="{BB962C8B-B14F-4D97-AF65-F5344CB8AC3E}">
        <p14:creationId xmlns:p14="http://schemas.microsoft.com/office/powerpoint/2010/main" val="1985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BFA90ECD-5AF6-4EAA-91A9-A5BB3D10FD46}" type="slidenum">
              <a:rPr lang="zh-CN" altLang="zh-CN" smtClean="0"/>
              <a:pPr eaLnBrk="1" hangingPunct="1">
                <a:buFont typeface="Arial" charset="0"/>
                <a:buNone/>
              </a:pPr>
              <a:t>2</a:t>
            </a:fld>
            <a:endParaRPr lang="zh-CN" altLang="zh-CN" smtClean="0"/>
          </a:p>
        </p:txBody>
      </p:sp>
      <p:pic>
        <p:nvPicPr>
          <p:cNvPr id="3075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00188"/>
            <a:ext cx="2370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12"/>
          <p:cNvSpPr>
            <a:spLocks noChangeArrowheads="1"/>
          </p:cNvSpPr>
          <p:nvPr/>
        </p:nvSpPr>
        <p:spPr bwMode="auto">
          <a:xfrm>
            <a:off x="901700" y="2441575"/>
            <a:ext cx="6838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本报告在梳理农村留守儿童的主要心理需求的基础上，借助于调研数据，系统分析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书信陪伴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心理介入手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的成效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684213" y="4016375"/>
            <a:ext cx="2986087" cy="1357313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901700" y="4103688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家庭关系破碎</a:t>
            </a:r>
            <a:endParaRPr lang="en-US" altLang="zh-CN" sz="1600" b="1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缺乏有效的同伴关系</a:t>
            </a:r>
            <a:endParaRPr lang="en-US" altLang="zh-CN" sz="1600" b="1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自身的社会支持利用度低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5076825" y="4032250"/>
            <a:ext cx="2808288" cy="13414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81" name="TextBox 5"/>
          <p:cNvSpPr txBox="1">
            <a:spLocks noChangeArrowheads="1"/>
          </p:cNvSpPr>
          <p:nvPr/>
        </p:nvSpPr>
        <p:spPr bwMode="auto">
          <a:xfrm>
            <a:off x="5292725" y="4094163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 “支持利用度”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</a:t>
            </a:r>
            <a:r>
              <a: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“亲社会行为”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降低心理健康隐患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" name="右箭头 6"/>
          <p:cNvSpPr/>
          <p:nvPr/>
        </p:nvSpPr>
        <p:spPr bwMode="auto">
          <a:xfrm>
            <a:off x="3833231" y="4478650"/>
            <a:ext cx="1170817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422116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书信</a:t>
            </a:r>
          </a:p>
        </p:txBody>
      </p:sp>
    </p:spTree>
    <p:extLst>
      <p:ext uri="{BB962C8B-B14F-4D97-AF65-F5344CB8AC3E}">
        <p14:creationId xmlns:p14="http://schemas.microsoft.com/office/powerpoint/2010/main" val="1508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1313" y="2924175"/>
            <a:ext cx="6769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zh-CN" b="1">
                <a:latin typeface="微软雅黑" pitchFamily="34" charset="-122"/>
                <a:ea typeface="微软雅黑" pitchFamily="34" charset="-122"/>
              </a:rPr>
              <a:t>研究周期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2013-2015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zh-CN" b="1">
                <a:latin typeface="微软雅黑" pitchFamily="34" charset="-122"/>
                <a:ea typeface="微软雅黑" pitchFamily="34" charset="-122"/>
              </a:rPr>
              <a:t>对照组别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非留守儿童、写信留守儿童、不参与写信留守儿童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有效数据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1281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份（留守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929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，非留守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352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留守比例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72.5%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0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00188"/>
            <a:ext cx="2370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3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21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55575" y="1392238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研究结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果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819150" y="2124075"/>
            <a:ext cx="2952750" cy="295592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927100" y="2298700"/>
            <a:ext cx="27368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亲社会行为方面：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7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①关心别人的感受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②与他人分享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③对年少的孩子友善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④主动帮助生病的朋友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⑤主动帮助老师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父母等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787900" y="2124075"/>
            <a:ext cx="2952750" cy="2955925"/>
          </a:xfrm>
          <a:prstGeom prst="roundRect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支持利用度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①主动叙述自己的烦恼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②有困难向家庭、朋友求援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③主动参加团体活动等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2800" y="530066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信陪伴提高了孩子的亲社会行为和支持利用度；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信陪伴有效提高孩子</a:t>
            </a:r>
            <a:r>
              <a:rPr lang="zh-CN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安全感</a:t>
            </a:r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归属感</a:t>
            </a:r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，大大降低心理隐患和问题行为。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8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76925"/>
            <a:ext cx="2370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8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61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188916" y="1533527"/>
            <a:ext cx="8271516" cy="5090164"/>
            <a:chOff x="188916" y="1533527"/>
            <a:chExt cx="6480176" cy="3987801"/>
          </a:xfrm>
        </p:grpSpPr>
        <p:sp>
          <p:nvSpPr>
            <p:cNvPr id="66" name="Line 13"/>
            <p:cNvSpPr>
              <a:spLocks noChangeShapeType="1"/>
            </p:cNvSpPr>
            <p:nvPr/>
          </p:nvSpPr>
          <p:spPr bwMode="auto">
            <a:xfrm flipV="1">
              <a:off x="3328988" y="4538664"/>
              <a:ext cx="0" cy="630237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901704" y="4538663"/>
              <a:ext cx="4994275" cy="0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V="1">
              <a:off x="901700" y="3911602"/>
              <a:ext cx="0" cy="627064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5853113" y="3911602"/>
              <a:ext cx="0" cy="627064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188916" y="3081340"/>
              <a:ext cx="1425575" cy="830262"/>
            </a:xfrm>
            <a:prstGeom prst="rect">
              <a:avLst/>
            </a:prstGeom>
            <a:gradFill rotWithShape="1">
              <a:gsLst>
                <a:gs pos="0">
                  <a:srgbClr val="3333CC">
                    <a:tint val="50000"/>
                    <a:satMod val="300000"/>
                  </a:srgbClr>
                </a:gs>
                <a:gs pos="35000">
                  <a:srgbClr val="3333CC">
                    <a:tint val="37000"/>
                    <a:satMod val="300000"/>
                  </a:srgbClr>
                </a:gs>
                <a:gs pos="100000">
                  <a:srgbClr val="3333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提高适应水平</a:t>
              </a:r>
              <a:endParaRPr kumimoji="1" lang="en-US" altLang="zh-C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122867" y="3125790"/>
              <a:ext cx="1546225" cy="785812"/>
            </a:xfrm>
            <a:prstGeom prst="rect">
              <a:avLst/>
            </a:prstGeom>
            <a:gradFill rotWithShape="1">
              <a:gsLst>
                <a:gs pos="0">
                  <a:srgbClr val="3333CC">
                    <a:tint val="50000"/>
                    <a:satMod val="300000"/>
                  </a:srgbClr>
                </a:gs>
                <a:gs pos="35000">
                  <a:srgbClr val="3333CC">
                    <a:tint val="37000"/>
                    <a:satMod val="300000"/>
                  </a:srgbClr>
                </a:gs>
                <a:gs pos="100000">
                  <a:srgbClr val="3333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提高社会支持</a:t>
              </a:r>
              <a:endParaRPr kumimoji="1" lang="en-US" altLang="zh-C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88917" y="2027240"/>
              <a:ext cx="896937" cy="7778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情绪症状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品行问题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多动注意缺陷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同</a:t>
              </a:r>
              <a:r>
                <a:rPr kumimoji="1" lang="zh-CN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伴问</a:t>
              </a: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题</a:t>
              </a:r>
              <a:endParaRPr kumimoji="1" lang="en-US" altLang="zh-C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190629" y="2051052"/>
              <a:ext cx="442913" cy="754064"/>
            </a:xfrm>
            <a:prstGeom prst="rect">
              <a:avLst/>
            </a:prstGeom>
            <a:gradFill rotWithShape="1">
              <a:gsLst>
                <a:gs pos="0">
                  <a:srgbClr val="3333CC">
                    <a:tint val="50000"/>
                    <a:satMod val="300000"/>
                  </a:srgbClr>
                </a:gs>
                <a:gs pos="35000">
                  <a:srgbClr val="3333CC">
                    <a:tint val="37000"/>
                    <a:satMod val="300000"/>
                  </a:srgbClr>
                </a:gs>
                <a:gs pos="100000">
                  <a:srgbClr val="3333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亲社会行为</a:t>
              </a:r>
              <a:endParaRPr kumimoji="1" lang="en-US" altLang="zh-C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809754" y="1533527"/>
              <a:ext cx="1287463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关心别人的感受</a:t>
              </a:r>
              <a:endParaRPr kumimoji="1" lang="en-US" altLang="zh-CN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703888" y="2068514"/>
              <a:ext cx="965200" cy="788987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主观支持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客观支持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5122863" y="2068514"/>
              <a:ext cx="442912" cy="788987"/>
            </a:xfrm>
            <a:prstGeom prst="rect">
              <a:avLst/>
            </a:prstGeom>
            <a:gradFill rotWithShape="1">
              <a:gsLst>
                <a:gs pos="0">
                  <a:srgbClr val="3333CC">
                    <a:tint val="50000"/>
                    <a:satMod val="300000"/>
                  </a:srgbClr>
                </a:gs>
                <a:gs pos="35000">
                  <a:srgbClr val="3333CC">
                    <a:tint val="37000"/>
                    <a:satMod val="300000"/>
                  </a:srgbClr>
                </a:gs>
                <a:gs pos="100000">
                  <a:srgbClr val="3333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宋体"/>
                  <a:cs typeface="+mn-cs"/>
                </a:rPr>
                <a:t>支持利用度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1814515" y="1884366"/>
              <a:ext cx="1282700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与他人分享</a:t>
              </a:r>
              <a:endParaRPr kumimoji="1" lang="en-US" altLang="zh-CN" sz="1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1809754" y="2562228"/>
              <a:ext cx="1287463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主动帮助生病的朋友</a:t>
              </a:r>
              <a:endParaRPr kumimoji="1" lang="en-US" altLang="zh-CN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1822454" y="2222501"/>
              <a:ext cx="1287463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对年少的孩子友善</a:t>
              </a:r>
              <a:endParaRPr kumimoji="1" lang="en-US" altLang="zh-CN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1797054" y="2933703"/>
              <a:ext cx="1300163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选择主动帮助老师</a:t>
              </a:r>
              <a:r>
                <a:rPr kumimoji="1" lang="en-US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1" lang="zh-CN" altLang="en-US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父母</a:t>
              </a:r>
              <a:endParaRPr kumimoji="1" lang="en-US" altLang="zh-CN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3222628" y="1712914"/>
              <a:ext cx="1736725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主动诉述自己的烦恼</a:t>
              </a:r>
              <a:endParaRPr kumimoji="1" lang="en-US" altLang="zh-CN" sz="1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3213102" y="2203452"/>
              <a:ext cx="1746250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有困难时向家人</a:t>
              </a:r>
              <a:r>
                <a:rPr kumimoji="1" lang="zh-CN" altLang="en-US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、朋友</a:t>
              </a:r>
              <a:r>
                <a:rPr kumimoji="1" lang="zh-CN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求援</a:t>
              </a:r>
              <a:endParaRPr kumimoji="1" lang="en-US" altLang="zh-CN" sz="1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3213103" y="2725739"/>
              <a:ext cx="1744663" cy="2873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主动参加</a:t>
              </a:r>
              <a:r>
                <a:rPr kumimoji="1" lang="zh-CN" altLang="zh-CN" sz="12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团体活动</a:t>
              </a:r>
              <a:endParaRPr kumimoji="1" lang="en-US" altLang="zh-CN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4" name="左大括号 83"/>
            <p:cNvSpPr/>
            <p:nvPr/>
          </p:nvSpPr>
          <p:spPr bwMode="auto">
            <a:xfrm>
              <a:off x="1633538" y="1676399"/>
              <a:ext cx="163512" cy="1404939"/>
            </a:xfrm>
            <a:prstGeom prst="leftBrac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85" name="右大括号 84"/>
            <p:cNvSpPr/>
            <p:nvPr/>
          </p:nvSpPr>
          <p:spPr bwMode="auto">
            <a:xfrm>
              <a:off x="4959354" y="1820866"/>
              <a:ext cx="163513" cy="1028700"/>
            </a:xfrm>
            <a:prstGeom prst="rightBrac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 flipH="1" flipV="1">
              <a:off x="901700" y="2954340"/>
              <a:ext cx="0" cy="123825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412752" y="2954338"/>
              <a:ext cx="1011238" cy="0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 flipV="1">
              <a:off x="412750" y="2814639"/>
              <a:ext cx="0" cy="139701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1423988" y="2805115"/>
              <a:ext cx="0" cy="149226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 flipH="1" flipV="1">
              <a:off x="5837238" y="3001964"/>
              <a:ext cx="0" cy="123825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46704" y="3001963"/>
              <a:ext cx="1012825" cy="0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V="1">
              <a:off x="5346700" y="2862263"/>
              <a:ext cx="0" cy="139701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 flipV="1">
              <a:off x="6359525" y="2852739"/>
              <a:ext cx="0" cy="149226"/>
            </a:xfrm>
            <a:prstGeom prst="line">
              <a:avLst/>
            </a:prstGeom>
            <a:noFill/>
            <a:ln w="9525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宋体"/>
                <a:cs typeface="+mn-cs"/>
              </a:endParaRPr>
            </a:p>
          </p:txBody>
        </p:sp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2630488" y="5168902"/>
              <a:ext cx="1397000" cy="3524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书信陪伴</a:t>
              </a:r>
            </a:p>
          </p:txBody>
        </p:sp>
      </p:grpSp>
      <p:sp>
        <p:nvSpPr>
          <p:cNvPr id="33" name="标题 1"/>
          <p:cNvSpPr>
            <a:spLocks noGrp="1"/>
          </p:cNvSpPr>
          <p:nvPr>
            <p:ph type="title"/>
          </p:nvPr>
        </p:nvSpPr>
        <p:spPr>
          <a:xfrm>
            <a:off x="3079488" y="116632"/>
            <a:ext cx="2500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研究结果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74019" y="4701998"/>
            <a:ext cx="410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书信陪</a:t>
            </a:r>
            <a:r>
              <a:rPr lang="zh-CN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伴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对灰色部分没有影响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书信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陪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伴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对蓝色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黄色部分有显著提升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90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T内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	</a:t>
            </a:r>
            <a:endParaRPr lang="zh-CN" altLang="en-US" smtClean="0"/>
          </a:p>
        </p:txBody>
      </p:sp>
      <p:sp>
        <p:nvSpPr>
          <p:cNvPr id="9220" name="内容占位符 2"/>
          <p:cNvSpPr>
            <a:spLocks noGrp="1"/>
          </p:cNvSpPr>
          <p:nvPr>
            <p:ph idx="1"/>
          </p:nvPr>
        </p:nvSpPr>
        <p:spPr>
          <a:xfrm>
            <a:off x="557015" y="5589240"/>
            <a:ext cx="8064896" cy="108012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书信陪</a:t>
            </a:r>
            <a:r>
              <a:rPr lang="zh-CN" altLang="en-US" sz="2400" dirty="0" smtClean="0">
                <a:solidFill>
                  <a:srgbClr val="FF0000"/>
                </a:solidFill>
              </a:rPr>
              <a:t>伴</a:t>
            </a:r>
            <a:r>
              <a:rPr lang="zh-CN" altLang="en-US" sz="2400" dirty="0">
                <a:solidFill>
                  <a:srgbClr val="FF0000"/>
                </a:solidFill>
              </a:rPr>
              <a:t>阻断</a:t>
            </a:r>
            <a:r>
              <a:rPr lang="zh-CN" altLang="en-US" sz="2400" dirty="0" smtClean="0">
                <a:solidFill>
                  <a:srgbClr val="FF0000"/>
                </a:solidFill>
              </a:rPr>
              <a:t>了中介因素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向中介因素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的转化，即通过提到孩子的安全感和归属感，降低心理健康受损和问题行为。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4660"/>
            <a:ext cx="713779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61" y="2834031"/>
            <a:ext cx="9433048" cy="7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61" y="4581128"/>
            <a:ext cx="9433048" cy="63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3079488" y="116632"/>
            <a:ext cx="2500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作用机理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523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0461" y="2348880"/>
            <a:ext cx="1080120" cy="962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/>
              <a:t>一样的天真</a:t>
            </a:r>
            <a:endParaRPr lang="en-US" altLang="zh-CN" sz="2000" dirty="0" smtClean="0"/>
          </a:p>
        </p:txBody>
      </p:sp>
      <p:sp>
        <p:nvSpPr>
          <p:cNvPr id="6" name="标题 1"/>
          <p:cNvSpPr txBox="1">
            <a:spLocks noGrp="1"/>
          </p:cNvSpPr>
          <p:nvPr>
            <p:ph type="title"/>
          </p:nvPr>
        </p:nvSpPr>
        <p:spPr>
          <a:xfrm>
            <a:off x="2902818" y="0"/>
            <a:ext cx="3338363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作用机理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内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76238" y="2420938"/>
            <a:ext cx="8802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表达可以消减负面情绪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zh-CN" sz="1600" i="1" dirty="0">
                <a:latin typeface="微软雅黑" pitchFamily="34" charset="-122"/>
                <a:ea typeface="微软雅黑" pitchFamily="34" charset="-122"/>
              </a:rPr>
              <a:t>曝光理论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(exposure theory</a:t>
            </a:r>
            <a:r>
              <a:rPr lang="zh-CN" altLang="zh-CN" sz="1600" i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通过书写帮助梳理事件来龙去脉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zh-CN" sz="1600" i="1" dirty="0">
                <a:latin typeface="微软雅黑" pitchFamily="34" charset="-122"/>
                <a:ea typeface="微软雅黑" pitchFamily="34" charset="-122"/>
              </a:rPr>
              <a:t>认知加工理论（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cognitive processing theory</a:t>
            </a:r>
            <a:r>
              <a:rPr lang="zh-CN" altLang="zh-CN" sz="1600" i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】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来自依赖和权威所带来的力量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zh-CN" sz="1600" i="1" dirty="0" smtClean="0">
                <a:latin typeface="微软雅黑" pitchFamily="34" charset="-122"/>
                <a:ea typeface="微软雅黑" pitchFamily="34" charset="-122"/>
              </a:rPr>
              <a:t>依</a:t>
            </a:r>
            <a:r>
              <a:rPr lang="zh-CN" altLang="en-US" sz="1600" i="1" dirty="0" smtClean="0">
                <a:latin typeface="微软雅黑" pitchFamily="34" charset="-122"/>
                <a:ea typeface="微软雅黑" pitchFamily="34" charset="-122"/>
              </a:rPr>
              <a:t>恋</a:t>
            </a:r>
            <a:r>
              <a:rPr lang="zh-CN" altLang="zh-CN" sz="1600" i="1" dirty="0" smtClean="0">
                <a:latin typeface="微软雅黑" pitchFamily="34" charset="-122"/>
                <a:ea typeface="微软雅黑" pitchFamily="34" charset="-122"/>
              </a:rPr>
              <a:t>理</a:t>
            </a:r>
            <a:r>
              <a:rPr lang="zh-CN" altLang="zh-CN" sz="1600" i="1" dirty="0">
                <a:latin typeface="微软雅黑" pitchFamily="34" charset="-122"/>
                <a:ea typeface="微软雅黑" pitchFamily="34" charset="-122"/>
              </a:rPr>
              <a:t>论（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attachment theory</a:t>
            </a:r>
            <a:r>
              <a:rPr lang="zh-CN" altLang="en-US" sz="1600" i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i="1" dirty="0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信件的私密性和一对一，更有利于孩子的安全感和归属感的建立</a:t>
            </a:r>
          </a:p>
        </p:txBody>
      </p:sp>
      <p:pic>
        <p:nvPicPr>
          <p:cNvPr id="6148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32463"/>
            <a:ext cx="2370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79388" y="1628775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相关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理论基础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5219700"/>
            <a:ext cx="851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zh-CN">
                <a:latin typeface="微软雅黑" pitchFamily="34" charset="-122"/>
                <a:ea typeface="微软雅黑" pitchFamily="34" charset="-122"/>
              </a:rPr>
              <a:t>留守儿童回归到与其他孩子一样的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天真”，回归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zh-CN" b="1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正常的健康发展的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心理状态。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下箭头 4"/>
          <p:cNvSpPr/>
          <p:nvPr/>
        </p:nvSpPr>
        <p:spPr bwMode="auto">
          <a:xfrm>
            <a:off x="3932238" y="4292600"/>
            <a:ext cx="495300" cy="79216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45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内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-8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内容占位符 11"/>
          <p:cNvSpPr>
            <a:spLocks noGrp="1"/>
          </p:cNvSpPr>
          <p:nvPr>
            <p:ph idx="1"/>
          </p:nvPr>
        </p:nvSpPr>
        <p:spPr>
          <a:xfrm>
            <a:off x="3502038" y="1600200"/>
            <a:ext cx="5618298" cy="4205064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        </a:t>
            </a:r>
          </a:p>
          <a:p>
            <a:pPr marL="0" indent="0">
              <a:buFontTx/>
              <a:buNone/>
              <a:defRPr/>
            </a:pPr>
            <a:endParaRPr lang="en-US" altLang="zh-CN" sz="2800" dirty="0"/>
          </a:p>
          <a:p>
            <a:r>
              <a:rPr lang="zh-CN" altLang="en-US" sz="2100" dirty="0" smtClean="0"/>
              <a:t>三年书信来往为基础</a:t>
            </a:r>
            <a:endParaRPr lang="en-US" altLang="zh-CN" sz="2100" dirty="0" smtClean="0"/>
          </a:p>
          <a:p>
            <a:endParaRPr lang="en-US" altLang="zh-CN" sz="2100" dirty="0"/>
          </a:p>
          <a:p>
            <a:r>
              <a:rPr lang="zh-CN" altLang="en-US" sz="2100" dirty="0" smtClean="0"/>
              <a:t>忠实还原</a:t>
            </a:r>
            <a:r>
              <a:rPr lang="en-US" altLang="zh-CN" sz="2100" dirty="0" smtClean="0"/>
              <a:t>16</a:t>
            </a:r>
            <a:r>
              <a:rPr lang="zh-CN" altLang="en-US" sz="2100" dirty="0" smtClean="0"/>
              <a:t>个留守儿童的成</a:t>
            </a:r>
            <a:r>
              <a:rPr lang="zh-CN" altLang="en-US" sz="2100" dirty="0"/>
              <a:t>长故</a:t>
            </a:r>
            <a:r>
              <a:rPr lang="zh-CN" altLang="en-US" sz="2100" dirty="0" smtClean="0"/>
              <a:t>事</a:t>
            </a:r>
            <a:endParaRPr lang="en-US" altLang="zh-CN" sz="2100" dirty="0" smtClean="0"/>
          </a:p>
          <a:p>
            <a:endParaRPr lang="en-US" altLang="zh-CN" sz="2100" dirty="0" smtClean="0"/>
          </a:p>
          <a:p>
            <a:r>
              <a:rPr lang="zh-CN" altLang="en-US" sz="2100" dirty="0" smtClean="0"/>
              <a:t>京东、当当有售</a:t>
            </a:r>
            <a:endParaRPr lang="en-US" altLang="zh-CN" sz="2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5051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56059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蓝信封出版的留守孩子故事集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63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1873</TotalTime>
  <Words>1467</Words>
  <Application>Microsoft Office PowerPoint</Application>
  <PresentationFormat>全屏显示(4:3)</PresentationFormat>
  <Paragraphs>110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蓝信封书信陪伴项目 项目效果评估与机理研究 </vt:lpstr>
      <vt:lpstr>PowerPoint 演示文稿</vt:lpstr>
      <vt:lpstr>PowerPoint 演示文稿</vt:lpstr>
      <vt:lpstr>PowerPoint 演示文稿</vt:lpstr>
      <vt:lpstr>研究结果2</vt:lpstr>
      <vt:lpstr> </vt:lpstr>
      <vt:lpstr>作用机理2</vt:lpstr>
      <vt:lpstr>PowerPoint 演示文稿</vt:lpstr>
      <vt:lpstr>PowerPoint 演示文稿</vt:lpstr>
      <vt:lpstr>研究论文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使命同行，蓝信封</dc:title>
  <dc:creator>周文华</dc:creator>
  <cp:lastModifiedBy>周文华</cp:lastModifiedBy>
  <cp:revision>153</cp:revision>
  <dcterms:created xsi:type="dcterms:W3CDTF">2015-03-23T12:09:00Z</dcterms:created>
  <dcterms:modified xsi:type="dcterms:W3CDTF">2017-02-14T02:15:38Z</dcterms:modified>
</cp:coreProperties>
</file>